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9"/>
  </p:notesMasterIdLst>
  <p:sldIdLst>
    <p:sldId id="256" r:id="rId2"/>
    <p:sldId id="259" r:id="rId3"/>
    <p:sldId id="272" r:id="rId4"/>
    <p:sldId id="267" r:id="rId5"/>
    <p:sldId id="269" r:id="rId6"/>
    <p:sldId id="271" r:id="rId7"/>
    <p:sldId id="257" r:id="rId8"/>
    <p:sldId id="260" r:id="rId9"/>
    <p:sldId id="263" r:id="rId10"/>
    <p:sldId id="265" r:id="rId11"/>
    <p:sldId id="264" r:id="rId12"/>
    <p:sldId id="258" r:id="rId13"/>
    <p:sldId id="261" r:id="rId14"/>
    <p:sldId id="266" r:id="rId15"/>
    <p:sldId id="270" r:id="rId16"/>
    <p:sldId id="262" r:id="rId17"/>
    <p:sldId id="268" r:id="rId18"/>
  </p:sldIdLst>
  <p:sldSz cx="9144000" cy="5715000" type="screen16x10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80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94" autoAdjust="0"/>
    <p:restoredTop sz="86335" autoAdjust="0"/>
  </p:normalViewPr>
  <p:slideViewPr>
    <p:cSldViewPr>
      <p:cViewPr varScale="1">
        <p:scale>
          <a:sx n="49" d="100"/>
          <a:sy n="49" d="100"/>
        </p:scale>
        <p:origin x="60" y="318"/>
      </p:cViewPr>
      <p:guideLst>
        <p:guide orient="horz" pos="1800"/>
        <p:guide pos="2880"/>
      </p:guideLst>
    </p:cSldViewPr>
  </p:slideViewPr>
  <p:outlineViewPr>
    <p:cViewPr>
      <p:scale>
        <a:sx n="33" d="100"/>
        <a:sy n="33" d="100"/>
      </p:scale>
      <p:origin x="0" y="8904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B1DE118D-1E65-49C2-BC64-FD752CA0D258}" type="datetimeFigureOut">
              <a:rPr lang="en-US"/>
              <a:pPr>
                <a:defRPr/>
              </a:pPr>
              <a:t>9/3/2025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685800"/>
            <a:ext cx="54864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010F4021-697B-435F-AB67-E79E7F5FDE8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751304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75355"/>
            <a:ext cx="7772400" cy="1225021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238500"/>
            <a:ext cx="6400800" cy="14605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2D1D56-42A0-4E15-A7B7-13C5D7FE59C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45032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65365"/>
            <a:ext cx="8229600" cy="596635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952500"/>
            <a:ext cx="8305800" cy="43180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390516-8E9A-4341-B9BC-EA712301160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08030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79261"/>
            <a:ext cx="4040188" cy="53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812396"/>
            <a:ext cx="4040188" cy="329274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279261"/>
            <a:ext cx="4041775" cy="53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812396"/>
            <a:ext cx="4041775" cy="329274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A7411C-50F3-439B-A172-D78B9B44E8C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42477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E88395-51D4-402F-A507-1382C6CB3B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16574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6B4E74-E97A-4D90-BF5F-D9FADEB1440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55174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27542"/>
            <a:ext cx="3008313" cy="9683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27542"/>
            <a:ext cx="5111750" cy="487759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195917"/>
            <a:ext cx="3008313" cy="390921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C2EDFE-52F1-47B6-86A3-4A0F783CCE8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8477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000500"/>
            <a:ext cx="5486400" cy="47228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510646"/>
            <a:ext cx="5486400" cy="34290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472782"/>
            <a:ext cx="5486400" cy="6707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A6487A-C881-4656-BFDC-10A40E38B41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14506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C59740-54F6-453E-B57C-DF10E972280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9061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28865"/>
            <a:ext cx="2057400" cy="4876271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28865"/>
            <a:ext cx="6019800" cy="487627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BEF36D-F0F7-4DB9-9ABE-45888DCD244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02806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jpe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81782"/>
            <a:ext cx="8229600" cy="5966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381000" y="952500"/>
            <a:ext cx="8305800" cy="431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1000" y="5296959"/>
            <a:ext cx="2133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5296959"/>
            <a:ext cx="2895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5296959"/>
            <a:ext cx="2133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FC4B457A-9C89-40D9-BF1E-54D9B094FD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1031" name="Picture 2" descr="http://mbg.au.dk/fileadmin/site_files/mb/Logoer/au/aulogo.jpg"/>
          <p:cNvPicPr>
            <a:picLocks noChangeAspect="1" noChangeArrowheads="1"/>
          </p:cNvPicPr>
          <p:nvPr userDrawn="1"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725" y="58208"/>
            <a:ext cx="2091690" cy="8298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hf hdr="0"/>
  <p:txStyles>
    <p:titleStyle>
      <a:lvl1pPr algn="r" rtl="0" eaLnBrk="0" fontAlgn="base" hangingPunct="0">
        <a:spcBef>
          <a:spcPct val="0"/>
        </a:spcBef>
        <a:spcAft>
          <a:spcPct val="0"/>
        </a:spcAft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  <a:lvl2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2pPr>
      <a:lvl3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3pPr>
      <a:lvl4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4pPr>
      <a:lvl5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5pPr>
      <a:lvl6pPr marL="457200" algn="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6pPr>
      <a:lvl7pPr marL="914400" algn="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7pPr>
      <a:lvl8pPr marL="1371600" algn="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8pPr>
      <a:lvl9pPr marL="1828800" algn="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en-US" noProof="0" dirty="0">
                <a:latin typeface="Arial" charset="0"/>
                <a:cs typeface="Arial" charset="0"/>
              </a:rPr>
              <a:t>Software Engineering</a:t>
            </a:r>
            <a:br>
              <a:rPr lang="en-US" altLang="en-US" noProof="0" dirty="0">
                <a:latin typeface="Arial" charset="0"/>
                <a:cs typeface="Arial" charset="0"/>
              </a:rPr>
            </a:br>
            <a:r>
              <a:rPr lang="en-US" altLang="en-US" noProof="0" dirty="0">
                <a:latin typeface="Arial" charset="0"/>
                <a:cs typeface="Arial" charset="0"/>
              </a:rPr>
              <a:t>and Architecture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defRPr/>
            </a:pPr>
            <a:r>
              <a:rPr lang="en-US" noProof="0" dirty="0" err="1"/>
              <a:t>Git</a:t>
            </a:r>
            <a:r>
              <a:rPr lang="en-US" noProof="0" dirty="0"/>
              <a:t> in Practice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.</a:t>
            </a:r>
            <a:r>
              <a:rPr lang="en-US" dirty="0" err="1"/>
              <a:t>gitignore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Do not pollute your repo!</a:t>
            </a:r>
            <a:endParaRPr lang="en-US" dirty="0"/>
          </a:p>
          <a:p>
            <a:pPr lvl="1"/>
            <a:r>
              <a:rPr lang="en-US" dirty="0"/>
              <a:t>There are </a:t>
            </a:r>
            <a:r>
              <a:rPr lang="en-US" i="1" dirty="0"/>
              <a:t>‘source’ </a:t>
            </a:r>
            <a:r>
              <a:rPr lang="en-US" dirty="0"/>
              <a:t>artefacts and there are </a:t>
            </a:r>
            <a:r>
              <a:rPr lang="en-US" i="1" dirty="0"/>
              <a:t>‘derived’ </a:t>
            </a:r>
            <a:r>
              <a:rPr lang="en-US" dirty="0"/>
              <a:t>artefacts</a:t>
            </a:r>
          </a:p>
          <a:p>
            <a:pPr lvl="2"/>
            <a:r>
              <a:rPr lang="en-US" dirty="0"/>
              <a:t>Source = manual hard intellectual work</a:t>
            </a:r>
          </a:p>
          <a:p>
            <a:pPr lvl="3"/>
            <a:r>
              <a:rPr lang="en-US" dirty="0"/>
              <a:t>Java source files, graphics files, sound clips, etc.</a:t>
            </a:r>
          </a:p>
          <a:p>
            <a:pPr lvl="2"/>
            <a:r>
              <a:rPr lang="en-US" dirty="0"/>
              <a:t>Derived = a tool produces it in milliseconds</a:t>
            </a:r>
          </a:p>
          <a:p>
            <a:pPr lvl="3"/>
            <a:r>
              <a:rPr lang="en-US" dirty="0"/>
              <a:t>.class files, .jar, </a:t>
            </a:r>
            <a:r>
              <a:rPr lang="en-US" dirty="0" err="1"/>
              <a:t>JavaDoc</a:t>
            </a:r>
            <a:r>
              <a:rPr lang="en-US" dirty="0"/>
              <a:t>, test output, coverage HTML, …</a:t>
            </a:r>
          </a:p>
          <a:p>
            <a:r>
              <a:rPr lang="en-US" dirty="0"/>
              <a:t>.</a:t>
            </a:r>
            <a:r>
              <a:rPr lang="en-US" dirty="0" err="1"/>
              <a:t>gitignore</a:t>
            </a:r>
            <a:endParaRPr lang="en-US" dirty="0"/>
          </a:p>
          <a:p>
            <a:pPr lvl="1"/>
            <a:r>
              <a:rPr lang="en-US" dirty="0"/>
              <a:t>Put a file ‘.</a:t>
            </a:r>
            <a:r>
              <a:rPr lang="en-US" dirty="0" err="1"/>
              <a:t>gitignore</a:t>
            </a:r>
            <a:r>
              <a:rPr lang="en-US" dirty="0"/>
              <a:t>’ in your root</a:t>
            </a:r>
          </a:p>
          <a:p>
            <a:pPr lvl="1"/>
            <a:r>
              <a:rPr lang="en-US" dirty="0"/>
              <a:t>State all ‘derived’ artefacts in it (folders, file wildcards)</a:t>
            </a:r>
          </a:p>
          <a:p>
            <a:pPr lvl="2"/>
            <a:r>
              <a:rPr lang="en-US" dirty="0"/>
              <a:t>/build		ignore all that </a:t>
            </a:r>
            <a:r>
              <a:rPr lang="en-US" dirty="0" err="1"/>
              <a:t>gradle</a:t>
            </a:r>
            <a:r>
              <a:rPr lang="en-US" dirty="0"/>
              <a:t> produces in the build folder</a:t>
            </a:r>
          </a:p>
          <a:p>
            <a:pPr lvl="2"/>
            <a:r>
              <a:rPr lang="en-US" dirty="0"/>
              <a:t>*.</a:t>
            </a:r>
            <a:r>
              <a:rPr lang="en-US" dirty="0" err="1"/>
              <a:t>iml</a:t>
            </a:r>
            <a:r>
              <a:rPr lang="en-US" dirty="0"/>
              <a:t>		ignore IntelliJ configuration files</a:t>
            </a:r>
          </a:p>
          <a:p>
            <a:pPr lvl="2"/>
            <a:r>
              <a:rPr lang="en-US" dirty="0"/>
              <a:t>/out		ignore all IntelliJ generated files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099359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My own workflow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noProof="0" dirty="0"/>
              <a:t>Overviewing branches without graphics is hard!</a:t>
            </a:r>
          </a:p>
          <a:p>
            <a:r>
              <a:rPr lang="en-US" noProof="0" dirty="0"/>
              <a:t>I develop on </a:t>
            </a:r>
            <a:r>
              <a:rPr lang="en-US" noProof="0" dirty="0" err="1"/>
              <a:t>Lubuntu</a:t>
            </a:r>
            <a:endParaRPr lang="en-US" noProof="0" dirty="0"/>
          </a:p>
          <a:p>
            <a:pPr lvl="1"/>
            <a:r>
              <a:rPr lang="en-US" noProof="0" dirty="0"/>
              <a:t>But makes most branching/merging in SourceTree on Windows </a:t>
            </a:r>
            <a:r>
              <a:rPr lang="en-US" noProof="0" dirty="0">
                <a:sym typeface="Wingdings" panose="05000000000000000000" pitchFamily="2" charset="2"/>
              </a:rPr>
              <a:t></a:t>
            </a:r>
          </a:p>
          <a:p>
            <a:r>
              <a:rPr lang="en-US" dirty="0">
                <a:sym typeface="Wingdings" panose="05000000000000000000" pitchFamily="2" charset="2"/>
              </a:rPr>
              <a:t>But can </a:t>
            </a:r>
            <a:r>
              <a:rPr lang="en-US">
                <a:sym typeface="Wingdings" panose="05000000000000000000" pitchFamily="2" charset="2"/>
              </a:rPr>
              <a:t>be viewed </a:t>
            </a:r>
            <a:r>
              <a:rPr lang="en-US" dirty="0">
                <a:sym typeface="Wingdings" panose="05000000000000000000" pitchFamily="2" charset="2"/>
              </a:rPr>
              <a:t>in shell:</a:t>
            </a:r>
            <a:endParaRPr lang="en-US" noProof="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035" t="14515" b="41299"/>
          <a:stretch/>
        </p:blipFill>
        <p:spPr bwMode="auto">
          <a:xfrm>
            <a:off x="4465812" y="2247900"/>
            <a:ext cx="4143966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2BF46CBF-CCF4-429F-B9F7-B23193E56EC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1000" y="3386056"/>
            <a:ext cx="6758219" cy="1884444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7C2FE092-18F5-41C4-B918-4E437E0D03CC}"/>
              </a:ext>
            </a:extLst>
          </p:cNvPr>
          <p:cNvSpPr/>
          <p:nvPr/>
        </p:nvSpPr>
        <p:spPr>
          <a:xfrm>
            <a:off x="1600200" y="3238500"/>
            <a:ext cx="3352800" cy="304800"/>
          </a:xfrm>
          <a:prstGeom prst="rect">
            <a:avLst/>
          </a:prstGeom>
          <a:noFill/>
          <a:ln w="571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59297470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 err="1"/>
              <a:t>CheatSheet</a:t>
            </a:r>
            <a:endParaRPr lang="en-US" noProof="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noProof="0" dirty="0"/>
              <a:t>Git-tower.com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81400" y="952500"/>
            <a:ext cx="4466866" cy="464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3463505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Best Practices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noProof="0" dirty="0"/>
              <a:t>Commit related changes</a:t>
            </a:r>
          </a:p>
          <a:p>
            <a:pPr lvl="1"/>
            <a:r>
              <a:rPr lang="en-US" noProof="0" dirty="0"/>
              <a:t>Fixing two bugs should lead to two commits</a:t>
            </a:r>
          </a:p>
          <a:p>
            <a:endParaRPr lang="en-US" noProof="0" dirty="0"/>
          </a:p>
          <a:p>
            <a:r>
              <a:rPr lang="en-US" noProof="0" dirty="0"/>
              <a:t>Commit </a:t>
            </a:r>
            <a:r>
              <a:rPr lang="en-US" b="1" i="1" noProof="0" dirty="0"/>
              <a:t>often</a:t>
            </a:r>
          </a:p>
          <a:p>
            <a:pPr lvl="1"/>
            <a:r>
              <a:rPr lang="en-US" noProof="0" dirty="0"/>
              <a:t>‘Take small steps’, break big into small, one step at a time</a:t>
            </a:r>
          </a:p>
          <a:p>
            <a:pPr lvl="1"/>
            <a:r>
              <a:rPr lang="en-US" dirty="0"/>
              <a:t>Safe version to retract to in case of ‘Do Over’</a:t>
            </a:r>
            <a:endParaRPr lang="en-US" noProof="0" dirty="0"/>
          </a:p>
          <a:p>
            <a:endParaRPr lang="en-US" noProof="0" dirty="0"/>
          </a:p>
          <a:p>
            <a:r>
              <a:rPr lang="en-US" noProof="0" dirty="0"/>
              <a:t>Push and pull </a:t>
            </a:r>
            <a:r>
              <a:rPr lang="en-US" b="1" i="1" noProof="0" dirty="0"/>
              <a:t>often</a:t>
            </a:r>
          </a:p>
          <a:p>
            <a:pPr lvl="1"/>
            <a:r>
              <a:rPr lang="en-US" noProof="0" dirty="0"/>
              <a:t>Do not let team efforts drift apart!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681665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Best Practices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Use the commit log to express the goal achieved/contents of the commit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1714500"/>
            <a:ext cx="4154482" cy="3276600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737" t="17831" r="19504" b="39232"/>
          <a:stretch/>
        </p:blipFill>
        <p:spPr bwMode="auto">
          <a:xfrm>
            <a:off x="3597080" y="2324100"/>
            <a:ext cx="5332059" cy="2971800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0624725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Best Practices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 have developed a practice of a ‘tag line’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28B53203-E8D5-45A3-A07C-62773FC216F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0999" y="1493242"/>
            <a:ext cx="10711955" cy="4424958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3660083" y="2647373"/>
            <a:ext cx="5126008" cy="2819400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b="1" dirty="0"/>
              <a:t>Release</a:t>
            </a:r>
            <a:r>
              <a:rPr lang="da-DK" dirty="0"/>
              <a:t>: All features </a:t>
            </a:r>
            <a:r>
              <a:rPr lang="da-DK" dirty="0" err="1"/>
              <a:t>are</a:t>
            </a:r>
            <a:r>
              <a:rPr lang="da-DK" dirty="0"/>
              <a:t> </a:t>
            </a:r>
            <a:r>
              <a:rPr lang="da-DK" dirty="0" err="1"/>
              <a:t>working</a:t>
            </a:r>
            <a:r>
              <a:rPr lang="da-DK" dirty="0"/>
              <a:t> </a:t>
            </a:r>
            <a:r>
              <a:rPr lang="da-DK" dirty="0" err="1"/>
              <a:t>now</a:t>
            </a:r>
            <a:endParaRPr lang="da-DK" dirty="0"/>
          </a:p>
          <a:p>
            <a:pPr algn="ctr"/>
            <a:r>
              <a:rPr lang="da-DK" b="1" dirty="0" err="1"/>
              <a:t>ReleaseCandidate</a:t>
            </a:r>
            <a:r>
              <a:rPr lang="da-DK" b="1" dirty="0"/>
              <a:t>: </a:t>
            </a:r>
            <a:r>
              <a:rPr lang="da-DK" dirty="0"/>
              <a:t>All features </a:t>
            </a:r>
            <a:r>
              <a:rPr lang="da-DK" dirty="0" err="1"/>
              <a:t>working</a:t>
            </a:r>
            <a:r>
              <a:rPr lang="da-DK" dirty="0"/>
              <a:t> (I </a:t>
            </a:r>
            <a:r>
              <a:rPr lang="da-DK" dirty="0" err="1"/>
              <a:t>think</a:t>
            </a:r>
            <a:r>
              <a:rPr lang="da-DK" dirty="0"/>
              <a:t>)</a:t>
            </a:r>
            <a:endParaRPr lang="da-DK" b="1" dirty="0"/>
          </a:p>
          <a:p>
            <a:pPr algn="ctr"/>
            <a:r>
              <a:rPr lang="da-DK" b="1" dirty="0"/>
              <a:t>Milestone</a:t>
            </a:r>
            <a:r>
              <a:rPr lang="da-DK" dirty="0"/>
              <a:t>: Major (part) feature working now</a:t>
            </a:r>
          </a:p>
          <a:p>
            <a:pPr algn="ctr"/>
            <a:r>
              <a:rPr lang="da-DK" b="1" dirty="0"/>
              <a:t>Snapshot</a:t>
            </a:r>
            <a:r>
              <a:rPr lang="da-DK" dirty="0"/>
              <a:t>: Safe ground to retract to, all tests pass, typically before starting new feature TDD. </a:t>
            </a:r>
          </a:p>
          <a:p>
            <a:pPr algn="ctr"/>
            <a:r>
              <a:rPr lang="da-DK" b="1" dirty="0"/>
              <a:t>Broken</a:t>
            </a:r>
            <a:r>
              <a:rPr lang="da-DK" dirty="0"/>
              <a:t>: Failing test case present, show ‘I got to this point before taking a break’</a:t>
            </a:r>
            <a:endParaRPr lang="en-US" dirty="0"/>
          </a:p>
        </p:txBody>
      </p: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363E416D-9065-4830-A49C-C150A8CFE82E}"/>
              </a:ext>
            </a:extLst>
          </p:cNvPr>
          <p:cNvCxnSpPr/>
          <p:nvPr/>
        </p:nvCxnSpPr>
        <p:spPr>
          <a:xfrm flipH="1" flipV="1">
            <a:off x="1828800" y="1866900"/>
            <a:ext cx="1676400" cy="609600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D6723AA0-CC0B-4D92-81CA-FA5FA8BF815E}"/>
              </a:ext>
            </a:extLst>
          </p:cNvPr>
          <p:cNvCxnSpPr/>
          <p:nvPr/>
        </p:nvCxnSpPr>
        <p:spPr>
          <a:xfrm flipH="1">
            <a:off x="1752600" y="4057073"/>
            <a:ext cx="1676400" cy="172027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A4627FF0-7597-4D0B-B234-FD29423B58F9}"/>
              </a:ext>
            </a:extLst>
          </p:cNvPr>
          <p:cNvCxnSpPr/>
          <p:nvPr/>
        </p:nvCxnSpPr>
        <p:spPr>
          <a:xfrm flipH="1" flipV="1">
            <a:off x="1905000" y="3619500"/>
            <a:ext cx="1600200" cy="304800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9124041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Best Practices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i="1" noProof="0" dirty="0"/>
              <a:t>Commits may break but pushed ones may not</a:t>
            </a:r>
          </a:p>
          <a:p>
            <a:pPr lvl="1"/>
            <a:endParaRPr lang="en-US" noProof="0" dirty="0"/>
          </a:p>
          <a:p>
            <a:pPr lvl="1"/>
            <a:r>
              <a:rPr lang="en-US" noProof="0" dirty="0"/>
              <a:t>I sometimes commit broken builds if I must change work task</a:t>
            </a:r>
          </a:p>
          <a:p>
            <a:pPr lvl="2"/>
            <a:r>
              <a:rPr lang="en-US" noProof="0" dirty="0"/>
              <a:t>They highlight what I am working on to myself the next day!</a:t>
            </a:r>
          </a:p>
          <a:p>
            <a:pPr lvl="1"/>
            <a:r>
              <a:rPr lang="en-US" noProof="0" dirty="0"/>
              <a:t>But never push them</a:t>
            </a:r>
          </a:p>
          <a:p>
            <a:pPr lvl="2"/>
            <a:r>
              <a:rPr lang="en-US" noProof="0" dirty="0"/>
              <a:t>Pushed commits must reflect a finished step/feature/</a:t>
            </a:r>
            <a:r>
              <a:rPr lang="en-US" noProof="0" dirty="0" err="1"/>
              <a:t>bugfix</a:t>
            </a:r>
            <a:r>
              <a:rPr lang="en-US" noProof="0" dirty="0"/>
              <a:t>/</a:t>
            </a:r>
            <a:r>
              <a:rPr lang="en-US" b="1" noProof="0" dirty="0"/>
              <a:t>all tests pass</a:t>
            </a:r>
          </a:p>
          <a:p>
            <a:pPr lvl="1"/>
            <a:r>
              <a:rPr lang="en-US" noProof="0" dirty="0"/>
              <a:t>But – best practice is of course that also commits have </a:t>
            </a:r>
            <a:r>
              <a:rPr lang="en-US" b="1" noProof="0" dirty="0"/>
              <a:t>all tests passing</a:t>
            </a:r>
          </a:p>
          <a:p>
            <a:endParaRPr lang="en-US" noProof="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865746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Mandatory Note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b="1" dirty="0" err="1"/>
              <a:t>Use</a:t>
            </a:r>
            <a:r>
              <a:rPr lang="da-DK" b="1" dirty="0"/>
              <a:t> AU </a:t>
            </a:r>
            <a:r>
              <a:rPr lang="da-DK" b="1" dirty="0" err="1"/>
              <a:t>GitLab</a:t>
            </a:r>
            <a:r>
              <a:rPr lang="da-DK" dirty="0"/>
              <a:t>. Make it </a:t>
            </a:r>
            <a:r>
              <a:rPr lang="da-DK" sz="4000" b="1" dirty="0">
                <a:solidFill>
                  <a:srgbClr val="FF0000"/>
                </a:solidFill>
              </a:rPr>
              <a:t>private!</a:t>
            </a:r>
            <a:endParaRPr lang="en-US" b="1" dirty="0">
              <a:solidFill>
                <a:srgbClr val="FF0000"/>
              </a:solidFill>
            </a:endParaRPr>
          </a:p>
          <a:p>
            <a:endParaRPr lang="en-US" dirty="0"/>
          </a:p>
          <a:p>
            <a:r>
              <a:rPr lang="en-US" dirty="0"/>
              <a:t>Use your own login name on </a:t>
            </a:r>
            <a:r>
              <a:rPr lang="en-US" dirty="0" err="1"/>
              <a:t>Git</a:t>
            </a:r>
            <a:r>
              <a:rPr lang="en-US" dirty="0"/>
              <a:t> repo when you are in the ‘driver seat’ = programmer role in TDD</a:t>
            </a:r>
          </a:p>
          <a:p>
            <a:endParaRPr lang="en-US" dirty="0"/>
          </a:p>
          <a:p>
            <a:r>
              <a:rPr lang="en-US" dirty="0"/>
              <a:t>TAs are instructed to review you logs for</a:t>
            </a:r>
          </a:p>
          <a:p>
            <a:pPr lvl="1"/>
            <a:r>
              <a:rPr lang="en-US" dirty="0"/>
              <a:t>Clarity and sensible commit logs</a:t>
            </a:r>
          </a:p>
          <a:p>
            <a:pPr lvl="1"/>
            <a:r>
              <a:rPr lang="en-US" dirty="0"/>
              <a:t>‘small steps and commit often’</a:t>
            </a:r>
          </a:p>
          <a:p>
            <a:pPr lvl="1"/>
            <a:endParaRPr lang="en-US" dirty="0"/>
          </a:p>
          <a:p>
            <a:pPr lvl="1"/>
            <a:r>
              <a:rPr lang="en-US" b="1" dirty="0"/>
              <a:t>Equal workload of each group participant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26526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 err="1"/>
              <a:t>Git</a:t>
            </a:r>
            <a:endParaRPr lang="en-US" noProof="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noProof="0" dirty="0"/>
              <a:t>A highly personalized view, so take it as </a:t>
            </a:r>
            <a:r>
              <a:rPr lang="en-US" i="1" noProof="0" dirty="0"/>
              <a:t>my</a:t>
            </a:r>
            <a:r>
              <a:rPr lang="en-US" noProof="0" dirty="0"/>
              <a:t> opinion</a:t>
            </a:r>
          </a:p>
          <a:p>
            <a:r>
              <a:rPr lang="en-US" noProof="0" dirty="0"/>
              <a:t>Git is </a:t>
            </a:r>
            <a:r>
              <a:rPr lang="en-US" i="1" noProof="0" dirty="0"/>
              <a:t>driving a Ferrari without </a:t>
            </a:r>
            <a:r>
              <a:rPr lang="en-US" i="1" dirty="0"/>
              <a:t>a</a:t>
            </a:r>
            <a:r>
              <a:rPr lang="en-US" i="1" noProof="0" dirty="0"/>
              <a:t> safety belt!</a:t>
            </a:r>
          </a:p>
          <a:p>
            <a:pPr lvl="1"/>
            <a:r>
              <a:rPr lang="en-US" noProof="0" dirty="0"/>
              <a:t>There are one zillion handles to crank!</a:t>
            </a:r>
          </a:p>
          <a:p>
            <a:pPr lvl="1"/>
            <a:r>
              <a:rPr lang="en-US" noProof="0" dirty="0"/>
              <a:t>There are zillions of way to use </a:t>
            </a:r>
            <a:r>
              <a:rPr lang="en-US" noProof="0" dirty="0" err="1"/>
              <a:t>Git</a:t>
            </a:r>
            <a:r>
              <a:rPr lang="en-US" noProof="0" dirty="0"/>
              <a:t> efficiently</a:t>
            </a:r>
          </a:p>
          <a:p>
            <a:pPr lvl="1"/>
            <a:r>
              <a:rPr lang="en-US" i="1" noProof="0" dirty="0"/>
              <a:t>There are zillions of way to get lost or mess your repo up completely</a:t>
            </a:r>
            <a:endParaRPr lang="en-US" noProof="0" dirty="0"/>
          </a:p>
          <a:p>
            <a:pPr lvl="1"/>
            <a:r>
              <a:rPr lang="en-US" b="1" noProof="0" dirty="0"/>
              <a:t>Keep it simple! You </a:t>
            </a:r>
            <a:r>
              <a:rPr lang="en-US" b="1" noProof="0" dirty="0" err="1"/>
              <a:t>ain’t</a:t>
            </a:r>
            <a:r>
              <a:rPr lang="en-US" b="1" noProof="0" dirty="0"/>
              <a:t> </a:t>
            </a:r>
            <a:r>
              <a:rPr lang="en-US" b="1" noProof="0" dirty="0" err="1"/>
              <a:t>gonna</a:t>
            </a:r>
            <a:r>
              <a:rPr lang="en-US" b="1" noProof="0" dirty="0"/>
              <a:t> need it!</a:t>
            </a:r>
          </a:p>
          <a:p>
            <a:r>
              <a:rPr lang="en-US" noProof="0" dirty="0"/>
              <a:t>And</a:t>
            </a:r>
          </a:p>
          <a:p>
            <a:pPr lvl="1"/>
            <a:r>
              <a:rPr lang="en-US" noProof="0" dirty="0"/>
              <a:t>Beware of the good spirit fellow student that ‘helps you’ by issuing a few weird </a:t>
            </a:r>
            <a:r>
              <a:rPr lang="en-US" noProof="0" dirty="0" err="1"/>
              <a:t>git</a:t>
            </a:r>
            <a:r>
              <a:rPr lang="en-US" noProof="0" dirty="0"/>
              <a:t> command you do not understand!</a:t>
            </a:r>
          </a:p>
          <a:p>
            <a:pPr lvl="2"/>
            <a:r>
              <a:rPr lang="en-US" dirty="0"/>
              <a:t>And makes </a:t>
            </a:r>
            <a:r>
              <a:rPr lang="en-US" dirty="0" err="1"/>
              <a:t>git</a:t>
            </a:r>
            <a:r>
              <a:rPr lang="en-US" dirty="0"/>
              <a:t> behave weird for the rest of the course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85768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BFB86A-7ACF-6504-1BC4-FF73C65E18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And…</a:t>
            </a:r>
            <a:endParaRPr lang="da-DK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EF0BFA-F421-F030-0AA7-19658F356D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r>
              <a:rPr lang="en-US" dirty="0"/>
              <a:t>Some have issues with </a:t>
            </a:r>
            <a:r>
              <a:rPr lang="en-US" i="1" dirty="0"/>
              <a:t>authenticating</a:t>
            </a:r>
            <a:r>
              <a:rPr lang="en-US" dirty="0"/>
              <a:t> with AU Git Lab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Sigh…</a:t>
            </a:r>
            <a:endParaRPr lang="da-DK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454A79-5E4B-69A2-5EF0-3ACAA0CB64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8996E9-D225-8672-9889-301F8B9516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4BB1C5-1AAE-AD99-8873-BDCF382411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34086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If </a:t>
            </a:r>
            <a:r>
              <a:rPr lang="en-US" dirty="0" err="1"/>
              <a:t>Git</a:t>
            </a:r>
            <a:r>
              <a:rPr lang="en-US" dirty="0"/>
              <a:t> F… up badly?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 have more than once done the </a:t>
            </a:r>
            <a:r>
              <a:rPr lang="en-US" b="1" dirty="0"/>
              <a:t>‘reboot’</a:t>
            </a:r>
          </a:p>
          <a:p>
            <a:endParaRPr lang="en-US" dirty="0"/>
          </a:p>
          <a:p>
            <a:r>
              <a:rPr lang="en-US" b="1" dirty="0"/>
              <a:t>Delete</a:t>
            </a:r>
            <a:r>
              <a:rPr lang="en-US" dirty="0"/>
              <a:t> the local workspace</a:t>
            </a:r>
          </a:p>
          <a:p>
            <a:pPr lvl="1"/>
            <a:r>
              <a:rPr lang="en-US" dirty="0"/>
              <a:t>Remove from IntelliJ, delete folder with project</a:t>
            </a:r>
          </a:p>
          <a:p>
            <a:endParaRPr lang="en-US" dirty="0"/>
          </a:p>
          <a:p>
            <a:r>
              <a:rPr lang="en-US" dirty="0"/>
              <a:t>Clone the repo anew</a:t>
            </a:r>
          </a:p>
          <a:p>
            <a:endParaRPr lang="en-US" dirty="0"/>
          </a:p>
          <a:p>
            <a:pPr lvl="1"/>
            <a:r>
              <a:rPr lang="en-US" dirty="0"/>
              <a:t>Much better than let a fellow </a:t>
            </a:r>
            <a:r>
              <a:rPr lang="en-US" dirty="0" err="1"/>
              <a:t>Git-Wizzard</a:t>
            </a:r>
            <a:r>
              <a:rPr lang="en-US" dirty="0"/>
              <a:t> issue ten weird commands, give up and walk away, leaving you with:</a:t>
            </a:r>
          </a:p>
          <a:p>
            <a:pPr lvl="2"/>
            <a:r>
              <a:rPr lang="en-US" b="1" dirty="0"/>
              <a:t>Big ball of mud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22244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I am not </a:t>
            </a:r>
            <a:r>
              <a:rPr lang="da-DK" dirty="0" err="1"/>
              <a:t>alone</a:t>
            </a:r>
            <a:r>
              <a:rPr lang="da-DK"/>
              <a:t> </a:t>
            </a:r>
            <a:r>
              <a:rPr lang="da-DK">
                <a:sym typeface="Wingdings" panose="05000000000000000000" pitchFamily="2" charset="2"/>
              </a:rPr>
              <a:t>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00350" y="1047750"/>
            <a:ext cx="3143250" cy="4552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527292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8A9820-02B0-49C6-9A4F-F8F1E8C345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(The Name?)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258041-F701-45D6-8DAF-987813148C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According to Quora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0F205A0-414B-449E-927E-1FD4805C92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537963-3A57-403A-A152-3A7D62EE7D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72D447-D1BD-455D-96C1-1572B84606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CEFEB954-CCEE-4EDE-9FB1-2BFD2490C22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54426" y="1435100"/>
            <a:ext cx="6570302" cy="3835400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13346199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The Core Workflow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noProof="0" dirty="0" err="1"/>
              <a:t>Git</a:t>
            </a:r>
            <a:r>
              <a:rPr lang="en-US" noProof="0" dirty="0"/>
              <a:t> clone (your repo name)</a:t>
            </a:r>
          </a:p>
          <a:p>
            <a:pPr lvl="1"/>
            <a:r>
              <a:rPr lang="en-US" noProof="0" dirty="0"/>
              <a:t>Get your copy of the code base (Done </a:t>
            </a:r>
            <a:r>
              <a:rPr lang="en-US" b="1" noProof="0" dirty="0"/>
              <a:t>once! </a:t>
            </a:r>
            <a:r>
              <a:rPr lang="en-US" noProof="0" dirty="0"/>
              <a:t>Or if ‘rebooting’ </a:t>
            </a:r>
            <a:r>
              <a:rPr lang="en-US" noProof="0" dirty="0">
                <a:sym typeface="Wingdings" panose="05000000000000000000" pitchFamily="2" charset="2"/>
              </a:rPr>
              <a:t></a:t>
            </a:r>
            <a:r>
              <a:rPr lang="en-US" noProof="0" dirty="0"/>
              <a:t>)</a:t>
            </a:r>
          </a:p>
          <a:p>
            <a:r>
              <a:rPr lang="en-US" noProof="0" dirty="0" err="1"/>
              <a:t>Git</a:t>
            </a:r>
            <a:r>
              <a:rPr lang="en-US" noProof="0" dirty="0"/>
              <a:t> add (file)</a:t>
            </a:r>
          </a:p>
          <a:p>
            <a:pPr lvl="1"/>
            <a:r>
              <a:rPr lang="en-US" noProof="0" dirty="0"/>
              <a:t>Add newly made files to the staging area/index (See below)</a:t>
            </a:r>
          </a:p>
          <a:p>
            <a:r>
              <a:rPr lang="en-US" noProof="0" dirty="0" err="1"/>
              <a:t>Git</a:t>
            </a:r>
            <a:r>
              <a:rPr lang="en-US" noProof="0" dirty="0"/>
              <a:t> commit –a –m ”meaningful explanation of what you made”</a:t>
            </a:r>
          </a:p>
          <a:p>
            <a:pPr lvl="1"/>
            <a:r>
              <a:rPr lang="en-US" noProof="0" dirty="0"/>
              <a:t>”-a” auto adds all changes to </a:t>
            </a:r>
            <a:r>
              <a:rPr lang="en-US" i="1" noProof="0" dirty="0"/>
              <a:t>existing files in repo</a:t>
            </a:r>
            <a:r>
              <a:rPr lang="en-US" noProof="0" dirty="0"/>
              <a:t> the staging area / index</a:t>
            </a:r>
          </a:p>
          <a:p>
            <a:pPr lvl="1"/>
            <a:r>
              <a:rPr lang="en-US" noProof="0" dirty="0"/>
              <a:t>“-m” provide a log message</a:t>
            </a:r>
          </a:p>
          <a:p>
            <a:pPr lvl="1"/>
            <a:r>
              <a:rPr lang="en-US" dirty="0"/>
              <a:t>IntelliJ will help remember to add them to the index when created within it.</a:t>
            </a:r>
          </a:p>
          <a:p>
            <a:pPr marL="914400" lvl="2" indent="0">
              <a:buNone/>
            </a:pPr>
            <a:endParaRPr lang="en-US" noProof="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51522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The Core Workflow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noProof="0" dirty="0" err="1"/>
              <a:t>Git</a:t>
            </a:r>
            <a:r>
              <a:rPr lang="en-US" noProof="0" dirty="0"/>
              <a:t> push</a:t>
            </a:r>
          </a:p>
          <a:p>
            <a:pPr lvl="1"/>
            <a:r>
              <a:rPr lang="en-US" noProof="0" dirty="0"/>
              <a:t>Copy all your commits to the team’s remote repository</a:t>
            </a:r>
          </a:p>
          <a:p>
            <a:r>
              <a:rPr lang="en-US" noProof="0" dirty="0" err="1"/>
              <a:t>Git</a:t>
            </a:r>
            <a:r>
              <a:rPr lang="en-US" noProof="0" dirty="0"/>
              <a:t> pull</a:t>
            </a:r>
          </a:p>
          <a:p>
            <a:pPr lvl="1"/>
            <a:r>
              <a:rPr lang="en-US" noProof="0" dirty="0"/>
              <a:t>Get your team mates commits into your local repo</a:t>
            </a:r>
          </a:p>
          <a:p>
            <a:pPr lvl="2"/>
            <a:r>
              <a:rPr lang="en-US" dirty="0"/>
              <a:t>Merge conflicts must </a:t>
            </a:r>
            <a:r>
              <a:rPr lang="en-US"/>
              <a:t>be handled</a:t>
            </a:r>
            <a:endParaRPr lang="en-US" noProof="0" dirty="0"/>
          </a:p>
          <a:p>
            <a:endParaRPr lang="en-US" noProof="0" dirty="0"/>
          </a:p>
          <a:p>
            <a:r>
              <a:rPr lang="en-US" noProof="0" dirty="0" err="1"/>
              <a:t>Git</a:t>
            </a:r>
            <a:r>
              <a:rPr lang="en-US" noProof="0" dirty="0"/>
              <a:t> status</a:t>
            </a:r>
          </a:p>
          <a:p>
            <a:pPr lvl="1"/>
            <a:r>
              <a:rPr lang="en-US" noProof="0" dirty="0"/>
              <a:t>See status of your local workspace</a:t>
            </a:r>
          </a:p>
          <a:p>
            <a:r>
              <a:rPr lang="en-US" noProof="0" dirty="0" err="1"/>
              <a:t>Git</a:t>
            </a:r>
            <a:r>
              <a:rPr lang="en-US" noProof="0" dirty="0"/>
              <a:t> log -3</a:t>
            </a:r>
          </a:p>
          <a:p>
            <a:pPr lvl="1"/>
            <a:r>
              <a:rPr lang="en-US" noProof="0" dirty="0"/>
              <a:t>See last 3 versions’ log messages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  <p:pic>
        <p:nvPicPr>
          <p:cNvPr id="7" name="Picture 3">
            <a:extLst>
              <a:ext uri="{FF2B5EF4-FFF2-40B4-BE49-F238E27FC236}">
                <a16:creationId xmlns:a16="http://schemas.microsoft.com/office/drawing/2014/main" id="{72C1D9C2-B929-4DA8-9D66-C99378DFBDD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53200" y="2781300"/>
            <a:ext cx="2258667" cy="205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9" name="Straight Arrow Connector 8"/>
          <p:cNvCxnSpPr/>
          <p:nvPr/>
        </p:nvCxnSpPr>
        <p:spPr>
          <a:xfrm>
            <a:off x="8153400" y="3162300"/>
            <a:ext cx="0" cy="685800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8229600" y="3390900"/>
            <a:ext cx="6399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push</a:t>
            </a:r>
            <a:endParaRPr lang="da-DK" dirty="0"/>
          </a:p>
        </p:txBody>
      </p:sp>
      <p:cxnSp>
        <p:nvCxnSpPr>
          <p:cNvPr id="12" name="Straight Arrow Connector 11"/>
          <p:cNvCxnSpPr/>
          <p:nvPr/>
        </p:nvCxnSpPr>
        <p:spPr>
          <a:xfrm flipV="1">
            <a:off x="6934200" y="3162300"/>
            <a:ext cx="0" cy="685800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6197892" y="3320534"/>
            <a:ext cx="5341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pull</a:t>
            </a: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88284852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Branching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Git</a:t>
            </a:r>
            <a:r>
              <a:rPr lang="en-US" dirty="0"/>
              <a:t> fetch origin</a:t>
            </a:r>
          </a:p>
          <a:p>
            <a:pPr lvl="1"/>
            <a:r>
              <a:rPr lang="en-US" noProof="0" dirty="0"/>
              <a:t>Get the branches overview from the origin + all newly made branches </a:t>
            </a:r>
          </a:p>
          <a:p>
            <a:r>
              <a:rPr lang="en-US" dirty="0" err="1"/>
              <a:t>Git</a:t>
            </a:r>
            <a:r>
              <a:rPr lang="en-US" dirty="0"/>
              <a:t> branch –a</a:t>
            </a:r>
          </a:p>
          <a:p>
            <a:pPr lvl="1"/>
            <a:r>
              <a:rPr lang="en-US" noProof="0" dirty="0"/>
              <a:t>Show all branches </a:t>
            </a:r>
            <a:r>
              <a:rPr lang="en-US" i="1" noProof="0" dirty="0"/>
              <a:t>including</a:t>
            </a:r>
            <a:r>
              <a:rPr lang="en-US" noProof="0" dirty="0"/>
              <a:t> all on the origin that you do not have currently</a:t>
            </a:r>
          </a:p>
          <a:p>
            <a:r>
              <a:rPr lang="en-US" dirty="0"/>
              <a:t>Git checkout {</a:t>
            </a:r>
            <a:r>
              <a:rPr lang="en-US" dirty="0" err="1"/>
              <a:t>branchname</a:t>
            </a:r>
            <a:r>
              <a:rPr lang="en-US" dirty="0"/>
              <a:t>}</a:t>
            </a:r>
          </a:p>
          <a:p>
            <a:pPr lvl="1"/>
            <a:r>
              <a:rPr lang="en-US" noProof="0" dirty="0"/>
              <a:t>Checkout given branch, switch to it, </a:t>
            </a:r>
            <a:r>
              <a:rPr lang="en-US" b="1" noProof="0" dirty="0"/>
              <a:t>and begin tracking it</a:t>
            </a:r>
          </a:p>
          <a:p>
            <a:r>
              <a:rPr lang="en-US" dirty="0"/>
              <a:t>Git checkout </a:t>
            </a:r>
            <a:r>
              <a:rPr lang="en-US" b="1" dirty="0"/>
              <a:t>–b</a:t>
            </a:r>
            <a:r>
              <a:rPr lang="en-US" dirty="0"/>
              <a:t> {</a:t>
            </a:r>
            <a:r>
              <a:rPr lang="en-US" dirty="0" err="1"/>
              <a:t>branchname</a:t>
            </a:r>
            <a:r>
              <a:rPr lang="en-US" dirty="0"/>
              <a:t>}</a:t>
            </a:r>
          </a:p>
          <a:p>
            <a:pPr lvl="1"/>
            <a:r>
              <a:rPr lang="en-US" i="1" dirty="0"/>
              <a:t>Create a new branch, switch to it, and begin tracking it</a:t>
            </a:r>
          </a:p>
          <a:p>
            <a:endParaRPr lang="en-US" noProof="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231837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lnDef>
      <a:spPr>
        <a:ln w="57150">
          <a:tailEnd type="triangl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1143</TotalTime>
  <Words>950</Words>
  <Application>Microsoft Office PowerPoint</Application>
  <PresentationFormat>On-screen Show (16:10)</PresentationFormat>
  <Paragraphs>168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1" baseType="lpstr">
      <vt:lpstr>Arial</vt:lpstr>
      <vt:lpstr>Calibri</vt:lpstr>
      <vt:lpstr>Wingdings</vt:lpstr>
      <vt:lpstr>Office Theme</vt:lpstr>
      <vt:lpstr>Software Engineering and Architecture</vt:lpstr>
      <vt:lpstr>Git</vt:lpstr>
      <vt:lpstr>And…</vt:lpstr>
      <vt:lpstr>If Git F… up badly?</vt:lpstr>
      <vt:lpstr>I am not alone </vt:lpstr>
      <vt:lpstr>(The Name?)</vt:lpstr>
      <vt:lpstr>The Core Workflow</vt:lpstr>
      <vt:lpstr>The Core Workflow</vt:lpstr>
      <vt:lpstr>Branching</vt:lpstr>
      <vt:lpstr>.gitignore</vt:lpstr>
      <vt:lpstr>My own workflow</vt:lpstr>
      <vt:lpstr>CheatSheet</vt:lpstr>
      <vt:lpstr>Best Practices</vt:lpstr>
      <vt:lpstr>Best Practices</vt:lpstr>
      <vt:lpstr>Best Practices</vt:lpstr>
      <vt:lpstr>Best Practices</vt:lpstr>
      <vt:lpstr>Mandatory Note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Stability</dc:title>
  <dc:creator>hbc</dc:creator>
  <cp:lastModifiedBy>Henrik Bærbak Christensen</cp:lastModifiedBy>
  <cp:revision>123</cp:revision>
  <dcterms:created xsi:type="dcterms:W3CDTF">2006-08-16T00:00:00Z</dcterms:created>
  <dcterms:modified xsi:type="dcterms:W3CDTF">2025-09-03T11:56:48Z</dcterms:modified>
</cp:coreProperties>
</file>